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4BC0-C448-43AD-8005-879956CB514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2F-B53B-428D-A10A-52ACA895D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685799"/>
          </a:xfrm>
        </p:spPr>
        <p:txBody>
          <a:bodyPr>
            <a:noAutofit/>
          </a:bodyPr>
          <a:lstStyle/>
          <a:p>
            <a:r>
              <a:rPr lang="en-US" sz="2800" dirty="0" smtClean="0"/>
              <a:t>16-3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Federal Reserve &amp; Monetary Policy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686800" cy="556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Goals: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Describe how the federal reserve and the banking system can create money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Explain how the Federal Reserve uses reserve requirements, interest rates &amp; open market operations to carry out monetary policy. 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3. Explain why some monetary policy tools are favored over others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spcBef>
                <a:spcPts val="0"/>
              </a:spcBef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. Explain the role of monetary policy in the Economy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of the 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135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rgbClr val="FF0000"/>
                </a:solidFill>
              </a:rPr>
              <a:t>Open Market Operations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-buying and selling of government securities (T-bonds, T-bills etc. ) on the open market -</a:t>
            </a:r>
            <a:r>
              <a:rPr lang="en-US" dirty="0" smtClean="0"/>
              <a:t>most used and most effective tool of the Fed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b="1" dirty="0" smtClean="0"/>
              <a:t>Bond Purchases- </a:t>
            </a:r>
            <a:r>
              <a:rPr lang="en-US" dirty="0" smtClean="0"/>
              <a:t>buying back of securities from the public = increase in $ supply </a:t>
            </a:r>
          </a:p>
          <a:p>
            <a:pPr>
              <a:buNone/>
            </a:pPr>
            <a:r>
              <a:rPr lang="en-US" b="1" dirty="0" smtClean="0"/>
              <a:t>Bond Selling </a:t>
            </a:r>
            <a:r>
              <a:rPr lang="en-US" dirty="0" smtClean="0"/>
              <a:t>– releasing securities into the open market for public purchase = decrease in $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Counting down the Feds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4403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3. Adjusting the RRR is least desired as it would have the greatest effect on the banking system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2. Setting interest rates is used but infrequently – Fed tries to keep its rates in line with rest of the economy to keep banks from over-borrowing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1. Open Market Operations is used the most as it is very effective and least disruptive to banks and public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34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Role of the Monetary Policy in Economy and Politics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Fed must react to and predict trends in the economy – but policies take time to work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Timing of actions and the lag time can create problems and affect the public perception of effectiveness of the policy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This is why economy plays such a large role in politics as it is the politicians who appoint the Board of Governors and set the rules outlining the Feds authority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Reserve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914400"/>
            <a:ext cx="9144000" cy="5943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900" b="1" u="sng" dirty="0" smtClean="0"/>
              <a:t>Basic</a:t>
            </a:r>
            <a:r>
              <a:rPr lang="en-US" sz="2900" dirty="0" smtClean="0"/>
              <a:t> Overview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900" dirty="0" smtClean="0"/>
              <a:t> </a:t>
            </a:r>
            <a:r>
              <a:rPr lang="en-US" sz="1600" dirty="0" smtClean="0"/>
              <a:t>(Read the textbook handout)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2900" dirty="0" smtClean="0"/>
              <a:t>Comprised of Commercial Banks – National Banks are required to belong, state banks have choice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2900" dirty="0" smtClean="0"/>
              <a:t>Member banks buy “stock” of corporation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2900" dirty="0" smtClean="0"/>
              <a:t>Board of Governors is appointed by Pres, </a:t>
            </a:r>
            <a:r>
              <a:rPr lang="en-US" sz="2900" dirty="0" err="1" smtClean="0"/>
              <a:t>apprvd</a:t>
            </a:r>
            <a:r>
              <a:rPr lang="en-US" sz="2900" dirty="0" smtClean="0"/>
              <a:t> by Senate and serve 14 </a:t>
            </a:r>
            <a:r>
              <a:rPr lang="en-US" sz="2900" dirty="0" err="1" smtClean="0"/>
              <a:t>yr</a:t>
            </a:r>
            <a:r>
              <a:rPr lang="en-US" sz="2900" dirty="0" smtClean="0"/>
              <a:t> terms </a:t>
            </a:r>
            <a:r>
              <a:rPr lang="en-US" sz="1600" dirty="0" smtClean="0"/>
              <a:t>(staggered every 2 </a:t>
            </a:r>
            <a:r>
              <a:rPr lang="en-US" sz="1600" dirty="0" err="1" smtClean="0"/>
              <a:t>yrs</a:t>
            </a:r>
            <a:r>
              <a:rPr lang="en-US" sz="1600" dirty="0" smtClean="0"/>
              <a:t>)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900" dirty="0" smtClean="0"/>
              <a:t>12 District Banks and 25 branch banks serve the Member Banks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639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Reserve System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</a:rPr>
              <a:t>FOMC- Federal Open Market Committee</a:t>
            </a:r>
          </a:p>
          <a:p>
            <a:pPr lvl="1"/>
            <a:r>
              <a:rPr lang="en-US" sz="2600" dirty="0" smtClean="0"/>
              <a:t>Makes decisions about the money supply and interest rates – comprised of 7 members of the </a:t>
            </a:r>
            <a:r>
              <a:rPr lang="en-US" sz="2600" dirty="0" err="1" smtClean="0"/>
              <a:t>BoG</a:t>
            </a:r>
            <a:r>
              <a:rPr lang="en-US" sz="2600" dirty="0" smtClean="0"/>
              <a:t>, Pres of NY District Bank, and 4 other District Bank Presidents (1 </a:t>
            </a:r>
            <a:r>
              <a:rPr lang="en-US" sz="2600" dirty="0" err="1" smtClean="0"/>
              <a:t>yr</a:t>
            </a:r>
            <a:r>
              <a:rPr lang="en-US" sz="2600" dirty="0" smtClean="0"/>
              <a:t> terms) </a:t>
            </a:r>
          </a:p>
          <a:p>
            <a:pPr lvl="1"/>
            <a:endParaRPr lang="en-US" sz="1600" dirty="0" smtClean="0"/>
          </a:p>
          <a:p>
            <a:r>
              <a:rPr lang="en-US" sz="2900" b="1" dirty="0" smtClean="0">
                <a:solidFill>
                  <a:srgbClr val="FF0000"/>
                </a:solidFill>
              </a:rPr>
              <a:t>FAC- Federal Advisory Council </a:t>
            </a:r>
            <a:r>
              <a:rPr lang="en-US" sz="2900" dirty="0" smtClean="0"/>
              <a:t>– </a:t>
            </a:r>
            <a:r>
              <a:rPr lang="en-US" sz="2600" dirty="0" smtClean="0"/>
              <a:t>representatives from all 12 district Banks who advise the Fed. Res. on overall economic matters</a:t>
            </a:r>
          </a:p>
          <a:p>
            <a:endParaRPr lang="en-US" sz="1200" dirty="0"/>
          </a:p>
          <a:p>
            <a:r>
              <a:rPr lang="en-US" sz="2600" dirty="0" smtClean="0"/>
              <a:t>Responsibilities of the Fed</a:t>
            </a:r>
          </a:p>
          <a:p>
            <a:pPr marL="457200" lvl="1" indent="0">
              <a:buNone/>
            </a:pPr>
            <a:r>
              <a:rPr lang="en-US" sz="2400" dirty="0" smtClean="0"/>
              <a:t>-Set interest rates			     -Regulate Foreign Banks</a:t>
            </a:r>
          </a:p>
          <a:p>
            <a:pPr marL="457200" lvl="1" indent="0">
              <a:buNone/>
            </a:pPr>
            <a:r>
              <a:rPr lang="en-US" sz="2400" dirty="0" smtClean="0"/>
              <a:t>-Maintain Money Supply		     -Approve State Bank Mergers</a:t>
            </a:r>
          </a:p>
          <a:p>
            <a:pPr marL="457200" lvl="1" indent="0">
              <a:buNone/>
            </a:pPr>
            <a:r>
              <a:rPr lang="en-US" sz="2400" dirty="0" smtClean="0"/>
              <a:t>-FDIC- Reserves			     -Check Clearing/Truth in Lending</a:t>
            </a:r>
          </a:p>
          <a:p>
            <a:pPr marL="457200" lvl="1" indent="0">
              <a:buNone/>
            </a:pPr>
            <a:r>
              <a:rPr lang="en-US" sz="2400" dirty="0" smtClean="0"/>
              <a:t>-Regulate Holding Companies	     -Federal Gov’t’s Bank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5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Money Creation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364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Money Creation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≠ </a:t>
            </a:r>
            <a:r>
              <a:rPr lang="en-US" dirty="0" smtClean="0"/>
              <a:t>Printing Money</a:t>
            </a:r>
          </a:p>
          <a:p>
            <a:pPr>
              <a:buNone/>
            </a:pP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process by which money enters into circulation as a result of the actions of financial institutions and the Federal Reserve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Required Reserve Ration (RRR) – percentage of deposits that must be set aside as insurance for banks as determined by the Federal Reserve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guaranteed withdrawal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527"/>
            <a:ext cx="9144000" cy="3353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Banks Create $$$</a:t>
            </a:r>
            <a:endParaRPr lang="en-US" sz="3600" dirty="0"/>
          </a:p>
        </p:txBody>
      </p:sp>
      <p:pic>
        <p:nvPicPr>
          <p:cNvPr id="6" name="Picture 3" descr="C:\Documents and Settings\Rob\Local Settings\Temporary Internet Files\Content.IE5\MFD16TV8\MC900440380[2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2171700" cy="2171700"/>
          </a:xfrm>
          <a:prstGeom prst="rect">
            <a:avLst/>
          </a:prstGeom>
          <a:noFill/>
        </p:spPr>
      </p:pic>
      <p:pic>
        <p:nvPicPr>
          <p:cNvPr id="7" name="Picture 3" descr="C:\Documents and Settings\Rob\Local Settings\Temporary Internet Files\Content.IE5\MFD16TV8\MC900440380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171700" cy="2171700"/>
          </a:xfrm>
          <a:prstGeom prst="rect">
            <a:avLst/>
          </a:prstGeom>
          <a:noFill/>
        </p:spPr>
      </p:pic>
      <p:pic>
        <p:nvPicPr>
          <p:cNvPr id="8" name="Picture 3" descr="C:\Documents and Settings\Rob\Local Settings\Temporary Internet Files\Content.IE5\MFD16TV8\MC900440380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1717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Money Multiplier Formula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Increase in Supply = deposit X 1/RRR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3000" dirty="0" smtClean="0"/>
              <a:t>So… $1000 at a RRR of 10% = $10,000 new money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3000" dirty="0" smtClean="0"/>
              <a:t>Theoretically Speaking..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3000" dirty="0" smtClean="0"/>
              <a:t>Sometimes, people hold money on their own out of the system, and sometimes…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Excess Reserves </a:t>
            </a:r>
            <a:r>
              <a:rPr lang="en-US" sz="3000" dirty="0" smtClean="0"/>
              <a:t>– when banks hold out more than required amount as a safeguard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the Federal Reserve affects Money in Circulation (Monetary Policy)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3 Tools the Fed uses to change the amt. of $ in circulation: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Reserve Requirement Ratio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Interest Rates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Open Market Operations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Tools of the Federal Reserve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1. Adjusting the RRR (Reserve Requirement Ratio)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2800" b="1" dirty="0" smtClean="0"/>
              <a:t>Reducing the RRR </a:t>
            </a:r>
            <a:r>
              <a:rPr lang="en-US" sz="2800" dirty="0" smtClean="0"/>
              <a:t>= frees up $$ for banks to make more loans, and increases the Money Multiplier 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          </a:t>
            </a:r>
            <a:r>
              <a:rPr lang="en-US" sz="2800" b="1" dirty="0" smtClean="0"/>
              <a:t>more money in circulation 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2800" b="1" dirty="0" smtClean="0"/>
              <a:t>Increasing the RRR </a:t>
            </a:r>
            <a:r>
              <a:rPr lang="en-US" sz="2800" dirty="0" smtClean="0"/>
              <a:t>= banks must hold back more in reserves, less loans, smaller Money Multiplier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    </a:t>
            </a:r>
            <a:r>
              <a:rPr lang="en-US" sz="2800" b="1" dirty="0" smtClean="0"/>
              <a:t>less money in circulation </a:t>
            </a:r>
          </a:p>
          <a:p>
            <a:pPr algn="ctr">
              <a:buNone/>
            </a:pPr>
            <a:r>
              <a:rPr lang="en-US" sz="2400" dirty="0" smtClean="0"/>
              <a:t>(Rarely happens as the banks would have to call in loans and would negatively affect the public)</a:t>
            </a:r>
          </a:p>
          <a:p>
            <a:pPr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b="1" dirty="0" smtClean="0"/>
              <a:t>Inverse Relationship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457200" y="2438400"/>
            <a:ext cx="838200" cy="4572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4038600"/>
            <a:ext cx="838200" cy="4572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of the 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2. Setting Interest Rates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Federal Funds Rate </a:t>
            </a:r>
            <a:r>
              <a:rPr lang="en-US" sz="2800" dirty="0" smtClean="0">
                <a:solidFill>
                  <a:srgbClr val="FF0000"/>
                </a:solidFill>
              </a:rPr>
              <a:t>– rate at which banks loan $ to each 	other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Discount Rate </a:t>
            </a:r>
            <a:r>
              <a:rPr lang="en-US" sz="2800" dirty="0" smtClean="0">
                <a:solidFill>
                  <a:srgbClr val="FF0000"/>
                </a:solidFill>
              </a:rPr>
              <a:t>– rate at which the Federal Reserve loans $ 	to banks</a:t>
            </a:r>
          </a:p>
          <a:p>
            <a:pPr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The Fed keeps the Discount rate higher than the Federal Funds rate so that the banks go to each other first, the Fed wants to be the back-up </a:t>
            </a:r>
          </a:p>
          <a:p>
            <a:pPr>
              <a:buNone/>
            </a:pPr>
            <a:endParaRPr lang="en-US" sz="1100" dirty="0"/>
          </a:p>
          <a:p>
            <a:pPr>
              <a:buNone/>
            </a:pPr>
            <a:r>
              <a:rPr lang="en-US" sz="2800" dirty="0" smtClean="0"/>
              <a:t>The rates that the banks pay affect the Prime Rate – the rate the banks charge their best customers and the basis for most other loan rates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800" dirty="0" smtClean="0"/>
              <a:t>Low interest rates = more borrowing/less saving-     </a:t>
            </a:r>
            <a:r>
              <a:rPr lang="en-US" sz="2600" dirty="0" smtClean="0"/>
              <a:t>Money Supply</a:t>
            </a:r>
          </a:p>
          <a:p>
            <a:pPr>
              <a:buNone/>
            </a:pPr>
            <a:r>
              <a:rPr lang="en-US" sz="2800" dirty="0" smtClean="0"/>
              <a:t>High interest rates = less borrowing/more saving</a:t>
            </a:r>
            <a:r>
              <a:rPr lang="en-US" dirty="0" smtClean="0"/>
              <a:t>-    </a:t>
            </a:r>
            <a:r>
              <a:rPr lang="en-US" sz="2600" dirty="0" smtClean="0"/>
              <a:t>Money </a:t>
            </a:r>
            <a:r>
              <a:rPr lang="en-US" sz="2600" dirty="0"/>
              <a:t>Supply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747153" y="5832764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6747153" y="5241638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560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16-3  The Federal Reserve &amp; Monetary Policy</vt:lpstr>
      <vt:lpstr>Federal Reserve System </vt:lpstr>
      <vt:lpstr>Federal Reserve System cont.</vt:lpstr>
      <vt:lpstr> Money Creation </vt:lpstr>
      <vt:lpstr>How Banks Create $$$</vt:lpstr>
      <vt:lpstr>Money Multiplier Formula</vt:lpstr>
      <vt:lpstr>How the Federal Reserve affects Money in Circulation (Monetary Policy)</vt:lpstr>
      <vt:lpstr>Tools of the Federal Reserve</vt:lpstr>
      <vt:lpstr>Tools of the Federal Reserve</vt:lpstr>
      <vt:lpstr>Tools of the Federal Reserve</vt:lpstr>
      <vt:lpstr>Counting down the Feds Tools</vt:lpstr>
      <vt:lpstr>Role of the Monetary Policy in Economy and Politics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16-3  The Federal Reserve &amp; Monetary Policy</dc:title>
  <dc:creator>Robert Wagner</dc:creator>
  <cp:lastModifiedBy>profile creator</cp:lastModifiedBy>
  <cp:revision>14</cp:revision>
  <dcterms:created xsi:type="dcterms:W3CDTF">2011-01-11T01:25:45Z</dcterms:created>
  <dcterms:modified xsi:type="dcterms:W3CDTF">2018-03-14T19:29:34Z</dcterms:modified>
</cp:coreProperties>
</file>